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8" r:id="rId6"/>
    <p:sldId id="259" r:id="rId7"/>
    <p:sldId id="260" r:id="rId8"/>
    <p:sldId id="262" r:id="rId9"/>
    <p:sldId id="263" r:id="rId10"/>
    <p:sldId id="261" r:id="rId11"/>
    <p:sldId id="264" r:id="rId12"/>
    <p:sldId id="266" r:id="rId13"/>
    <p:sldId id="267" r:id="rId14"/>
    <p:sldId id="268" r:id="rId15"/>
    <p:sldId id="269" r:id="rId16"/>
    <p:sldId id="273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8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9DEC"/>
    <a:srgbClr val="86C23F"/>
    <a:srgbClr val="0064A8"/>
    <a:srgbClr val="00A6B5"/>
    <a:srgbClr val="753A97"/>
    <a:srgbClr val="84329B"/>
    <a:srgbClr val="80369B"/>
    <a:srgbClr val="1896A6"/>
    <a:srgbClr val="0A4F96"/>
    <a:srgbClr val="0045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31"/>
  </p:normalViewPr>
  <p:slideViewPr>
    <p:cSldViewPr snapToGrid="0" snapToObjects="1">
      <p:cViewPr varScale="1">
        <p:scale>
          <a:sx n="108" d="100"/>
          <a:sy n="108" d="100"/>
        </p:scale>
        <p:origin x="714" y="342"/>
      </p:cViewPr>
      <p:guideLst>
        <p:guide orient="horz" pos="368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4329B"/>
                </a:solidFill>
                <a:latin typeface="Barmeno" pitchFamily="50" charset="0"/>
                <a:ea typeface="Barmeno" pitchFamily="50" charset="0"/>
                <a:cs typeface="Barmeno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>
            <a:off x="-193363" y="-481012"/>
            <a:ext cx="12573784" cy="755650"/>
          </a:xfrm>
          <a:prstGeom prst="roundRect">
            <a:avLst>
              <a:gd name="adj" fmla="val 5710"/>
            </a:avLst>
          </a:prstGeom>
          <a:solidFill>
            <a:srgbClr val="753A97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 descr="Icon.png"/>
          <p:cNvPicPr>
            <a:picLocks noChangeAspect="1"/>
          </p:cNvPicPr>
          <p:nvPr userDrawn="1"/>
        </p:nvPicPr>
        <p:blipFill>
          <a:blip r:embed="rId2" cstate="print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355" y="3491039"/>
            <a:ext cx="5294000" cy="646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5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4329B"/>
                </a:solidFill>
                <a:latin typeface="Barmeno" pitchFamily="50" charset="0"/>
                <a:ea typeface="Barmeno" pitchFamily="50" charset="0"/>
                <a:cs typeface="Barmeno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>
            <a:off x="-193363" y="-481012"/>
            <a:ext cx="12573784" cy="755650"/>
          </a:xfrm>
          <a:prstGeom prst="roundRect">
            <a:avLst>
              <a:gd name="adj" fmla="val 5710"/>
            </a:avLst>
          </a:prstGeom>
          <a:solidFill>
            <a:srgbClr val="753A97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 descr="Icon.png"/>
          <p:cNvPicPr>
            <a:picLocks noChangeAspect="1"/>
          </p:cNvPicPr>
          <p:nvPr userDrawn="1"/>
        </p:nvPicPr>
        <p:blipFill>
          <a:blip r:embed="rId2" cstate="print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355" y="3491039"/>
            <a:ext cx="5294000" cy="646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5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07742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792" y="1028142"/>
            <a:ext cx="4852416" cy="286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437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3650892" y="578939"/>
            <a:ext cx="8877993" cy="755650"/>
          </a:xfrm>
          <a:prstGeom prst="roundRect">
            <a:avLst>
              <a:gd name="adj" fmla="val 5710"/>
            </a:avLst>
          </a:prstGeom>
          <a:solidFill>
            <a:srgbClr val="753A97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51" y="149840"/>
            <a:ext cx="2251112" cy="1324873"/>
          </a:xfrm>
          <a:prstGeom prst="rect">
            <a:avLst/>
          </a:prstGeom>
        </p:spPr>
      </p:pic>
      <p:sp>
        <p:nvSpPr>
          <p:cNvPr id="9" name="Rounded Rectangle 8"/>
          <p:cNvSpPr/>
          <p:nvPr userDrawn="1"/>
        </p:nvSpPr>
        <p:spPr>
          <a:xfrm>
            <a:off x="-193363" y="6694516"/>
            <a:ext cx="12573784" cy="706582"/>
          </a:xfrm>
          <a:prstGeom prst="roundRect">
            <a:avLst/>
          </a:prstGeom>
          <a:solidFill>
            <a:srgbClr val="753A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ounded Rectangle 9"/>
          <p:cNvSpPr/>
          <p:nvPr userDrawn="1"/>
        </p:nvSpPr>
        <p:spPr>
          <a:xfrm>
            <a:off x="-724438" y="578939"/>
            <a:ext cx="1576161" cy="755650"/>
          </a:xfrm>
          <a:prstGeom prst="roundRect">
            <a:avLst>
              <a:gd name="adj" fmla="val 5710"/>
            </a:avLst>
          </a:prstGeom>
          <a:solidFill>
            <a:srgbClr val="753A97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1047155" y="2684681"/>
            <a:ext cx="10363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armeno Roman" charset="0"/>
                <a:ea typeface="Barmeno Roman" charset="0"/>
                <a:cs typeface="Barmeno Roman" charset="0"/>
              </a:defRPr>
            </a:lvl1pPr>
          </a:lstStyle>
          <a:p>
            <a:r>
              <a:rPr lang="en-GB" sz="4400" dirty="0">
                <a:solidFill>
                  <a:srgbClr val="753A97"/>
                </a:solidFill>
                <a:latin typeface="Barmeno" pitchFamily="50" charset="0"/>
                <a:ea typeface="Barmeno Roman" charset="0"/>
                <a:cs typeface="Barmeno Roman" charset="0"/>
              </a:rPr>
              <a:t>Title</a:t>
            </a:r>
            <a:endParaRPr lang="en-US" sz="4400" dirty="0">
              <a:solidFill>
                <a:srgbClr val="753A97"/>
              </a:solidFill>
              <a:latin typeface="Barmeno" pitchFamily="50" charset="0"/>
              <a:ea typeface="Barmeno Roman" charset="0"/>
              <a:cs typeface="Barmeno Roman" charset="0"/>
            </a:endParaRP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1125751" y="3954586"/>
            <a:ext cx="10363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armeno Roman" charset="0"/>
                <a:ea typeface="Barmeno Roman" charset="0"/>
                <a:cs typeface="Barmeno Roman" charset="0"/>
              </a:defRPr>
            </a:lvl1pPr>
          </a:lstStyle>
          <a:p>
            <a:r>
              <a:rPr lang="en-GB" sz="3600" dirty="0">
                <a:latin typeface="Verdana" charset="0"/>
                <a:ea typeface="Verdana" charset="0"/>
                <a:cs typeface="Verdana" charset="0"/>
              </a:rPr>
              <a:t>Presented by</a:t>
            </a:r>
            <a:endParaRPr lang="en-US" sz="3600" dirty="0"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0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ounded Rectangle 4"/>
          <p:cNvSpPr/>
          <p:nvPr userDrawn="1"/>
        </p:nvSpPr>
        <p:spPr>
          <a:xfrm>
            <a:off x="-193363" y="-481012"/>
            <a:ext cx="12573784" cy="755650"/>
          </a:xfrm>
          <a:prstGeom prst="roundRect">
            <a:avLst>
              <a:gd name="adj" fmla="val 5710"/>
            </a:avLst>
          </a:prstGeom>
          <a:solidFill>
            <a:srgbClr val="753A97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5" descr="Icon.png"/>
          <p:cNvPicPr>
            <a:picLocks noChangeAspect="1"/>
          </p:cNvPicPr>
          <p:nvPr userDrawn="1"/>
        </p:nvPicPr>
        <p:blipFill>
          <a:blip r:embed="rId2" cstate="print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355" y="3491039"/>
            <a:ext cx="5294000" cy="646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03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53A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>
            <a:off x="-193363" y="-481012"/>
            <a:ext cx="12573784" cy="755650"/>
          </a:xfrm>
          <a:prstGeom prst="roundRect">
            <a:avLst>
              <a:gd name="adj" fmla="val 5710"/>
            </a:avLst>
          </a:prstGeom>
          <a:solidFill>
            <a:srgbClr val="753A97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2" name="Picture 11" descr="Icon.png"/>
          <p:cNvPicPr>
            <a:picLocks noChangeAspect="1"/>
          </p:cNvPicPr>
          <p:nvPr userDrawn="1"/>
        </p:nvPicPr>
        <p:blipFill>
          <a:blip r:embed="rId2" cstate="print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355" y="3491039"/>
            <a:ext cx="5294000" cy="646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74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53A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53A9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53A9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ounded Rectangle 9"/>
          <p:cNvSpPr/>
          <p:nvPr userDrawn="1"/>
        </p:nvSpPr>
        <p:spPr>
          <a:xfrm>
            <a:off x="-193363" y="-481012"/>
            <a:ext cx="12573784" cy="755650"/>
          </a:xfrm>
          <a:prstGeom prst="roundRect">
            <a:avLst>
              <a:gd name="adj" fmla="val 5710"/>
            </a:avLst>
          </a:prstGeom>
          <a:solidFill>
            <a:srgbClr val="753A97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Icon.png"/>
          <p:cNvPicPr>
            <a:picLocks noChangeAspect="1"/>
          </p:cNvPicPr>
          <p:nvPr userDrawn="1"/>
        </p:nvPicPr>
        <p:blipFill>
          <a:blip r:embed="rId2" cstate="print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355" y="3491039"/>
            <a:ext cx="5294000" cy="646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1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53A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ounded Rectangle 5"/>
          <p:cNvSpPr/>
          <p:nvPr userDrawn="1"/>
        </p:nvSpPr>
        <p:spPr>
          <a:xfrm>
            <a:off x="-193363" y="-481012"/>
            <a:ext cx="12573784" cy="755650"/>
          </a:xfrm>
          <a:prstGeom prst="roundRect">
            <a:avLst>
              <a:gd name="adj" fmla="val 5710"/>
            </a:avLst>
          </a:prstGeom>
          <a:solidFill>
            <a:srgbClr val="753A97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7" name="Picture 6" descr="Icon.png"/>
          <p:cNvPicPr>
            <a:picLocks noChangeAspect="1"/>
          </p:cNvPicPr>
          <p:nvPr userDrawn="1"/>
        </p:nvPicPr>
        <p:blipFill>
          <a:blip r:embed="rId2" cstate="print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355" y="3491039"/>
            <a:ext cx="5294000" cy="646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5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914400" y="407742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27" name="Picture 3" descr="G:\Marketing\Branding 2015\Service Logos 2015\PNG\6280 Bhive_CH_logo_Residential_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671" y="1198199"/>
            <a:ext cx="4851400" cy="28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3493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914400" y="407742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8671" y="1198465"/>
            <a:ext cx="4851400" cy="285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0670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914400" y="407742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8671" y="1198465"/>
            <a:ext cx="4851399" cy="285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822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8671" y="1198466"/>
            <a:ext cx="4851399" cy="285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914400" y="4077420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54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99C27-B64C-3549-848B-C3D29675921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BADF1-FF7B-A843-9CB6-9B47B7D6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612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  <p:sldLayoutId id="2147483649" r:id="rId3"/>
    <p:sldLayoutId id="2147483651" r:id="rId4"/>
    <p:sldLayoutId id="2147483655" r:id="rId5"/>
    <p:sldLayoutId id="2147483652" r:id="rId6"/>
    <p:sldLayoutId id="2147483653" r:id="rId7"/>
    <p:sldLayoutId id="2147483654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Barmeno" charset="0"/>
          <a:ea typeface="Barmeno" charset="0"/>
          <a:cs typeface="Barmeno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national-framework-for-nhs-continuing-healthcare-and-nhs-funded-nursing-care" TargetMode="External"/><Relationship Id="rId2" Type="http://schemas.openxmlformats.org/officeDocument/2006/relationships/hyperlink" Target="https://www.gov.uk/government/publications/children-and-young-peoples-continuing-care-national-framewor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68BEB37-280E-B651-0AE2-6F14880F5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What is NHS Continuing Care and Continuing Healthcare?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8D1C5D4-79C2-7A4F-78EE-2272B1877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254" y="1166018"/>
            <a:ext cx="10972800" cy="4525963"/>
          </a:xfrm>
        </p:spPr>
        <p:txBody>
          <a:bodyPr>
            <a:normAutofit lnSpcReduction="10000"/>
          </a:bodyPr>
          <a:lstStyle/>
          <a:p>
            <a:endParaRPr lang="en-GB" dirty="0"/>
          </a:p>
          <a:p>
            <a:pPr marL="0" indent="0" algn="just">
              <a:buNone/>
            </a:pPr>
            <a:r>
              <a:rPr lang="en-GB" sz="3600" dirty="0"/>
              <a:t>Funding from your local NHS </a:t>
            </a:r>
          </a:p>
          <a:p>
            <a:pPr algn="just"/>
            <a:r>
              <a:rPr lang="en-GB" sz="3600" dirty="0"/>
              <a:t>for children who have complex medical needs needing support above what is routinely available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3600" dirty="0"/>
              <a:t>adults who have complex medical needs above that which the local authority should normally support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732DFF-1A1F-4E68-021A-819728634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30" y="5804064"/>
            <a:ext cx="2293916" cy="1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14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69380-990D-8F18-5844-D43B7F82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B83AE-5C1C-3B67-F755-F9D587C26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732655" cy="3895435"/>
          </a:xfrm>
        </p:spPr>
        <p:txBody>
          <a:bodyPr>
            <a:normAutofit fontScale="77500" lnSpcReduction="20000"/>
          </a:bodyPr>
          <a:lstStyle/>
          <a:p>
            <a:r>
              <a:rPr lang="en-GB" sz="3600" b="1" dirty="0"/>
              <a:t>Children and Young People’s Continuing Care (CC)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Up to 18</a:t>
            </a:r>
            <a:r>
              <a:rPr lang="en-GB" baseline="30000" dirty="0"/>
              <a:t>th</a:t>
            </a:r>
            <a:r>
              <a:rPr lang="en-GB" dirty="0"/>
              <a:t> birthday</a:t>
            </a:r>
          </a:p>
          <a:p>
            <a:endParaRPr lang="en-GB" dirty="0"/>
          </a:p>
          <a:p>
            <a:endParaRPr lang="en-GB" dirty="0"/>
          </a:p>
          <a:p>
            <a:r>
              <a:rPr lang="en-GB" sz="3600" b="1" dirty="0"/>
              <a:t>Adult Continuing Healthcare (CHC)</a:t>
            </a:r>
          </a:p>
          <a:p>
            <a:endParaRPr lang="en-GB" b="1" dirty="0"/>
          </a:p>
          <a:p>
            <a:pPr marL="0" indent="0">
              <a:buNone/>
            </a:pPr>
            <a:r>
              <a:rPr lang="en-GB" dirty="0"/>
              <a:t>From 18</a:t>
            </a:r>
            <a:r>
              <a:rPr lang="en-GB" baseline="30000" dirty="0"/>
              <a:t>th</a:t>
            </a:r>
            <a:r>
              <a:rPr lang="en-GB" dirty="0"/>
              <a:t> birthday onwards, but usually assessed for when age 17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809E47-9665-A28C-E0FC-9E99E31D8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30" y="5580188"/>
            <a:ext cx="2293916" cy="1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57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E2FDB-DB65-C248-6FEA-AC99536DB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it used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FF394-CF91-C405-EACA-E58619669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13874"/>
            <a:ext cx="109728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Can be used to fund or provide: </a:t>
            </a:r>
          </a:p>
          <a:p>
            <a:r>
              <a:rPr lang="en-GB" dirty="0"/>
              <a:t>Home care packages </a:t>
            </a:r>
          </a:p>
          <a:p>
            <a:r>
              <a:rPr lang="en-GB" dirty="0"/>
              <a:t>Personal Health Budgets </a:t>
            </a:r>
          </a:p>
          <a:p>
            <a:r>
              <a:rPr lang="en-GB" dirty="0"/>
              <a:t>Chailey Clinical Services </a:t>
            </a:r>
          </a:p>
          <a:p>
            <a:r>
              <a:rPr lang="en-GB" dirty="0"/>
              <a:t>Other community services including respite</a:t>
            </a:r>
          </a:p>
          <a:p>
            <a:r>
              <a:rPr lang="en-GB" dirty="0"/>
              <a:t>Residential care homes post 19</a:t>
            </a:r>
          </a:p>
          <a:p>
            <a:r>
              <a:rPr lang="en-GB" dirty="0"/>
              <a:t>Day services post 19</a:t>
            </a:r>
          </a:p>
          <a:p>
            <a:pPr marL="0" indent="0">
              <a:buNone/>
            </a:pPr>
            <a:r>
              <a:rPr lang="en-GB" sz="2400" i="1" dirty="0"/>
              <a:t>If your child does not qualify for CC/CHC then the local authority will provide support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7DD474-79FF-6211-791A-879FDE4C1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03" y="5987274"/>
            <a:ext cx="1879659" cy="82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70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678B8-EC68-91AC-5CE0-37653543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is it assessed?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C0940-A0E0-CCF6-5F26-043047CD2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Your local NHS (Integrated Care Board - ICB) has a team of </a:t>
            </a:r>
            <a:r>
              <a:rPr lang="en-GB" b="1" dirty="0"/>
              <a:t>Nurse Assessors</a:t>
            </a:r>
            <a:r>
              <a:rPr lang="en-GB" dirty="0"/>
              <a:t> in Continuing Care and Continuing Healthcare who organise and carry out the assessment using a National CC/CHC Framework</a:t>
            </a:r>
          </a:p>
          <a:p>
            <a:endParaRPr lang="en-GB" dirty="0"/>
          </a:p>
          <a:p>
            <a:r>
              <a:rPr lang="en-GB" dirty="0"/>
              <a:t>For Children’s Continuing Care it is often only the Nurse Assessor who carries out the assessment with parents</a:t>
            </a:r>
          </a:p>
          <a:p>
            <a:pPr marL="0" indent="0">
              <a:buNone/>
            </a:pPr>
            <a:r>
              <a:rPr lang="en-GB" i="1" dirty="0"/>
              <a:t>Be aware!</a:t>
            </a:r>
          </a:p>
          <a:p>
            <a:pPr marL="0" indent="0">
              <a:buNone/>
            </a:pPr>
            <a:r>
              <a:rPr lang="en-GB" i="1" dirty="0"/>
              <a:t>These assessments focus on what your child cannot do, be realistic</a:t>
            </a:r>
          </a:p>
          <a:p>
            <a:pPr marL="0" indent="0">
              <a:buNone/>
            </a:pPr>
            <a:r>
              <a:rPr lang="en-GB" i="1" dirty="0"/>
              <a:t>They can be upsetting and emotionally draining</a:t>
            </a:r>
          </a:p>
          <a:p>
            <a:pPr marL="0" indent="0">
              <a:buNone/>
            </a:pPr>
            <a:endParaRPr lang="en-GB" i="1" dirty="0"/>
          </a:p>
          <a:p>
            <a:r>
              <a:rPr lang="en-GB" dirty="0"/>
              <a:t>For Adult Continuing Healthcare a Social Worker will often be part of the assessment too</a:t>
            </a:r>
          </a:p>
          <a:p>
            <a:pPr marL="0" indent="0">
              <a:buNone/>
            </a:pPr>
            <a:r>
              <a:rPr lang="en-GB" i="1" dirty="0"/>
              <a:t>Be prepared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AB31BF-6C34-56AA-2627-07164F396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49" y="5713866"/>
            <a:ext cx="2293916" cy="1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57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0670A-4367-3749-5CD9-AAF84089C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is it assessed?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E0999-8E49-1FA5-4A50-7AECE3E31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The Nurse Assessor will request and gather written evidence from professionals involved with your child, with your consent</a:t>
            </a:r>
          </a:p>
          <a:p>
            <a:pPr marL="0" indent="0">
              <a:buNone/>
            </a:pPr>
            <a:r>
              <a:rPr lang="en-GB" i="1" dirty="0"/>
              <a:t>Tell them everyone who is involved</a:t>
            </a:r>
          </a:p>
          <a:p>
            <a:pPr marL="0" indent="0">
              <a:buNone/>
            </a:pPr>
            <a:r>
              <a:rPr lang="en-GB" i="1" dirty="0"/>
              <a:t>It may be helpful to keep 24 hour records of the care you provide at home, you may not realise how much you just do automatically</a:t>
            </a:r>
          </a:p>
          <a:p>
            <a:pPr marL="0" indent="0">
              <a:buNone/>
            </a:pPr>
            <a:endParaRPr lang="en-GB" i="1" dirty="0"/>
          </a:p>
          <a:p>
            <a:r>
              <a:rPr lang="en-GB" dirty="0"/>
              <a:t>The Nurse Assessor (and Social Worker for adult CHC) will carry out the assessment using a Decision Support Tool (</a:t>
            </a:r>
            <a:r>
              <a:rPr lang="en-GB" b="1" dirty="0"/>
              <a:t>DST) </a:t>
            </a:r>
            <a:r>
              <a:rPr lang="en-GB" dirty="0"/>
              <a:t>in an assessment meeting with you</a:t>
            </a:r>
          </a:p>
          <a:p>
            <a:pPr marL="0" indent="0">
              <a:buNone/>
            </a:pPr>
            <a:r>
              <a:rPr lang="en-GB" i="1" dirty="0"/>
              <a:t>Know the DST and how your child should score</a:t>
            </a:r>
          </a:p>
          <a:p>
            <a:pPr marL="0" indent="0">
              <a:buNone/>
            </a:pPr>
            <a:r>
              <a:rPr lang="en-GB" i="1" dirty="0"/>
              <a:t>Ask for other professionals who know your child to attend</a:t>
            </a:r>
          </a:p>
          <a:p>
            <a:endParaRPr lang="en-GB" b="1" dirty="0"/>
          </a:p>
          <a:p>
            <a:r>
              <a:rPr lang="en-GB" dirty="0"/>
              <a:t>They will make a recommendation as to whether your child should qualify for CC/CHC, which then has to be agreed by a panel, and the care package decided. (You can appeal if your child is found non eligible). Eligibility is reviewed annually.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i="1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3031C0-A174-EE05-A8C2-9FD4FE181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39" y="5917766"/>
            <a:ext cx="2136897" cy="94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40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A8DB3-8D8C-6B81-6061-D20474CA2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Who makes the referral to CC/CHC and when?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C38B5-9322-6605-55AF-B49FD33F3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 dirty="0"/>
              <a:t>Children’s Continuing Care</a:t>
            </a:r>
          </a:p>
          <a:p>
            <a:pPr marL="0" indent="0">
              <a:buNone/>
            </a:pPr>
            <a:r>
              <a:rPr lang="en-GB" dirty="0"/>
              <a:t>A health, education or social care professional can make a referral to CC using a “pre-assessment checklist” with evidence, at any age below 18</a:t>
            </a:r>
          </a:p>
          <a:p>
            <a:pPr marL="0" indent="0">
              <a:buNone/>
            </a:pPr>
            <a:r>
              <a:rPr lang="en-GB" i="1" dirty="0"/>
              <a:t>Please tell us if your child already has CC</a:t>
            </a:r>
          </a:p>
          <a:p>
            <a:pPr marL="0" indent="0">
              <a:buNone/>
            </a:pPr>
            <a:endParaRPr lang="en-GB" i="1" dirty="0"/>
          </a:p>
          <a:p>
            <a:r>
              <a:rPr lang="en-GB" b="1" dirty="0"/>
              <a:t>Adult Continuing Healthcare</a:t>
            </a:r>
          </a:p>
          <a:p>
            <a:pPr marL="0" indent="0">
              <a:buNone/>
            </a:pPr>
            <a:r>
              <a:rPr lang="en-GB" dirty="0"/>
              <a:t>A Social Worker (often from the local authority Transition team) will usually make the referral to CHC using a “pre-assessment checklist” with evidence, usually at age 17. </a:t>
            </a:r>
            <a:r>
              <a:rPr lang="en-GB" i="1" dirty="0"/>
              <a:t>We will discuss this in the school Future Placement Planning (FPP) meetings.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967CD3-9B44-2B48-B072-1C76EFDE2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12" y="6031558"/>
            <a:ext cx="1878279" cy="82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43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BF7A-7A9A-BAEC-FAB7-6F779C0E9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the assessment involve?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D0512-9050-B722-BE38-8E9C4513A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693" y="2405849"/>
            <a:ext cx="7194715" cy="33468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/>
              <a:t>Children’s CC                                                                           </a:t>
            </a:r>
          </a:p>
          <a:p>
            <a:r>
              <a:rPr lang="en-GB" sz="1600" dirty="0"/>
              <a:t>Breathing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en-GB" sz="1600" dirty="0"/>
              <a:t>Eating and drinking                                                                                                                                                       </a:t>
            </a:r>
          </a:p>
          <a:p>
            <a:r>
              <a:rPr lang="en-GB" sz="1600" dirty="0"/>
              <a:t>Mobility</a:t>
            </a:r>
          </a:p>
          <a:p>
            <a:r>
              <a:rPr lang="en-GB" sz="1600" dirty="0"/>
              <a:t>Continence</a:t>
            </a:r>
          </a:p>
          <a:p>
            <a:r>
              <a:rPr lang="en-GB" sz="1600" dirty="0"/>
              <a:t>Skin and tissue viability                                                                                                                                                                              </a:t>
            </a:r>
          </a:p>
          <a:p>
            <a:r>
              <a:rPr lang="en-GB" sz="1600" dirty="0"/>
              <a:t>Communication                                                                                        </a:t>
            </a:r>
          </a:p>
          <a:p>
            <a:r>
              <a:rPr lang="en-GB" sz="1600" dirty="0"/>
              <a:t>Drug therapies and medication                                                             </a:t>
            </a:r>
          </a:p>
          <a:p>
            <a:r>
              <a:rPr lang="en-GB" sz="1600" dirty="0"/>
              <a:t>Psychological and emotional needs Other significant care needs</a:t>
            </a:r>
          </a:p>
          <a:p>
            <a:r>
              <a:rPr lang="en-GB" sz="1600" dirty="0"/>
              <a:t>Seizures                                                                                                       </a:t>
            </a:r>
          </a:p>
          <a:p>
            <a:r>
              <a:rPr lang="en-GB" sz="1600" dirty="0"/>
              <a:t>Challenging Behaviour</a:t>
            </a:r>
          </a:p>
          <a:p>
            <a:endParaRPr lang="en-GB" sz="2000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7A23BD-3B43-BCE7-ABC8-6B015B10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30" y="5865026"/>
            <a:ext cx="2155370" cy="9483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176282-43B3-28EE-BCAA-F5F046C4B845}"/>
              </a:ext>
            </a:extLst>
          </p:cNvPr>
          <p:cNvSpPr txBox="1"/>
          <p:nvPr/>
        </p:nvSpPr>
        <p:spPr>
          <a:xfrm>
            <a:off x="530440" y="1417638"/>
            <a:ext cx="106554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The Decision Support Tool (DST) is used nationally for all, and is divided into areas/domains: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DD424A9-014E-0EFD-4BD9-A9E62574B064}"/>
              </a:ext>
            </a:extLst>
          </p:cNvPr>
          <p:cNvSpPr txBox="1">
            <a:spLocks/>
          </p:cNvSpPr>
          <p:nvPr/>
        </p:nvSpPr>
        <p:spPr>
          <a:xfrm>
            <a:off x="7349651" y="2405848"/>
            <a:ext cx="4232749" cy="3346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2000" b="1" dirty="0"/>
              <a:t>Adult CHC</a:t>
            </a:r>
          </a:p>
          <a:p>
            <a:r>
              <a:rPr lang="en-GB" sz="1600" dirty="0"/>
              <a:t>All of those in the left hand column plus cognition and other significant care needs</a:t>
            </a:r>
          </a:p>
          <a:p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1744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911D-9F59-66EB-CA0F-03BE7BE69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the assessment involve?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BAB1C-BB20-B04D-8A69-CAA92FB83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Each of the areas/domains is divided into levels:</a:t>
            </a:r>
          </a:p>
          <a:p>
            <a:r>
              <a:rPr lang="en-GB" sz="1900" dirty="0"/>
              <a:t>No needs</a:t>
            </a:r>
          </a:p>
          <a:p>
            <a:r>
              <a:rPr lang="en-GB" sz="1900" dirty="0"/>
              <a:t>Low </a:t>
            </a:r>
          </a:p>
          <a:p>
            <a:r>
              <a:rPr lang="en-GB" sz="1900" dirty="0"/>
              <a:t>Moderate </a:t>
            </a:r>
          </a:p>
          <a:p>
            <a:r>
              <a:rPr lang="en-GB" sz="1900" dirty="0"/>
              <a:t>High</a:t>
            </a:r>
          </a:p>
          <a:p>
            <a:r>
              <a:rPr lang="en-GB" sz="1900" dirty="0"/>
              <a:t>Severe </a:t>
            </a:r>
          </a:p>
          <a:p>
            <a:r>
              <a:rPr lang="en-GB" sz="1900" dirty="0"/>
              <a:t>Priority</a:t>
            </a:r>
            <a:endParaRPr lang="en-GB" dirty="0"/>
          </a:p>
          <a:p>
            <a:r>
              <a:rPr lang="en-GB" dirty="0"/>
              <a:t>The nurse assessor uses the evidence already submitted and discussion in the assessment meeting to decide what level your child should score – </a:t>
            </a:r>
            <a:r>
              <a:rPr lang="en-GB" b="1" i="1" dirty="0"/>
              <a:t>don’t be afraid to argue!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20851E-798B-094A-24FF-256DA5301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57" y="5902036"/>
            <a:ext cx="2071257" cy="91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18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EDD6EF-0281-AE38-F943-56E87CA53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59" y="0"/>
            <a:ext cx="615754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50DF3E-3523-52BA-FC5F-C19A0B963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84" y="5713866"/>
            <a:ext cx="2293916" cy="1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463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6E3CA0-99E3-48DA-076A-BA1CBAF4455E}"/>
              </a:ext>
            </a:extLst>
          </p:cNvPr>
          <p:cNvGraphicFramePr>
            <a:graphicFrameLocks noGrp="1"/>
          </p:cNvGraphicFramePr>
          <p:nvPr/>
        </p:nvGraphicFramePr>
        <p:xfrm>
          <a:off x="3233420" y="2758948"/>
          <a:ext cx="5725160" cy="2484692"/>
        </p:xfrm>
        <a:graphic>
          <a:graphicData uri="http://schemas.openxmlformats.org/drawingml/2006/table">
            <a:tbl>
              <a:tblPr firstRow="1" firstCol="1" bandRow="1"/>
              <a:tblGrid>
                <a:gridCol w="2067560">
                  <a:extLst>
                    <a:ext uri="{9D8B030D-6E8A-4147-A177-3AD203B41FA5}">
                      <a16:colId xmlns:a16="http://schemas.microsoft.com/office/drawing/2014/main" val="1144587849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41945467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1.Breathing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159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This is about the ability of a person to breathe independently without any difficulties.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Evidence of: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of anti- biotics/ suctioning/ nebulisers/ oxygen/ secretion management etc. –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Medications used for any conditions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Tracheotomy/Asthma /Allergies/Apnoea/Aspiration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BiPAP or CPAP mask?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Chest Infections and any hospital admissions for this Include all support (care) plans &amp; risk assessments.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40307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B7C5D7B-A394-A58E-7CB9-BF0C03443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67" y="5645873"/>
            <a:ext cx="2293916" cy="1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50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E9833C-7474-57A3-719A-FCCBEA686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054" y="0"/>
            <a:ext cx="644789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52A2C5-9CC1-E150-697F-160ACF058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39" y="5713866"/>
            <a:ext cx="2293916" cy="1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979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93EEB58-473D-7B85-9301-CE01CDC27D1D}"/>
              </a:ext>
            </a:extLst>
          </p:cNvPr>
          <p:cNvGraphicFramePr>
            <a:graphicFrameLocks noGrp="1"/>
          </p:cNvGraphicFramePr>
          <p:nvPr/>
        </p:nvGraphicFramePr>
        <p:xfrm>
          <a:off x="3233420" y="2119376"/>
          <a:ext cx="5725160" cy="3763836"/>
        </p:xfrm>
        <a:graphic>
          <a:graphicData uri="http://schemas.openxmlformats.org/drawingml/2006/table">
            <a:tbl>
              <a:tblPr firstRow="1" firstCol="1" bandRow="1"/>
              <a:tblGrid>
                <a:gridCol w="2067560">
                  <a:extLst>
                    <a:ext uri="{9D8B030D-6E8A-4147-A177-3AD203B41FA5}">
                      <a16:colId xmlns:a16="http://schemas.microsoft.com/office/drawing/2014/main" val="171192908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448125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2.Nutrition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This is about the ability of a person to eat and drink independently and get the right food and drinks for good health.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Evidence of: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weight-  evidence if risk of malnutrition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Guidance for feeding needs and equipment-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Speech and Language Therapy assessment –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Dysphagia diagnosis,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Reflux or other gastro conditions 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Medications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PEG / JEJ – Dietician feeding regime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Record of management  of PEG site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IV fluids /total parenteral nutrition (TPN)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Last Consultant/ other specialist clinic letter- including confirmation of any interventions, tests etc and results Include all support plans &amp; risk assessments.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92132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F5ACE97-4287-8237-0E8D-44BA91CD1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57" y="5713866"/>
            <a:ext cx="2293916" cy="1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500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5ACE97-4287-8237-0E8D-44BA91CD1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57" y="5713866"/>
            <a:ext cx="2293916" cy="100932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980FE2F-797F-A649-457E-F2EE54A30155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8401050" cy="79216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Barmeno" charset="0"/>
                <a:ea typeface="Barmeno" charset="0"/>
                <a:cs typeface="Barmeno" charset="0"/>
              </a:defRPr>
            </a:lvl1pPr>
          </a:lstStyle>
          <a:p>
            <a:r>
              <a:rPr lang="en-GB" sz="3600" dirty="0"/>
              <a:t>How do you qualify for CC/CHC?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61482CD-0FBD-197B-112F-66A2E5BB4873}"/>
              </a:ext>
            </a:extLst>
          </p:cNvPr>
          <p:cNvSpPr txBox="1">
            <a:spLocks/>
          </p:cNvSpPr>
          <p:nvPr/>
        </p:nvSpPr>
        <p:spPr>
          <a:xfrm>
            <a:off x="1323975" y="2240685"/>
            <a:ext cx="9544050" cy="292734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Children’s CC</a:t>
            </a:r>
          </a:p>
          <a:p>
            <a:endParaRPr lang="en-GB" dirty="0"/>
          </a:p>
          <a:p>
            <a:r>
              <a:rPr lang="en-GB" dirty="0"/>
              <a:t>a “severe” or “priority” level of need in at least one domain </a:t>
            </a:r>
          </a:p>
          <a:p>
            <a:r>
              <a:rPr lang="en-GB" dirty="0"/>
              <a:t>or</a:t>
            </a:r>
          </a:p>
          <a:p>
            <a:r>
              <a:rPr lang="en-GB" dirty="0"/>
              <a:t>3 “high” scores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447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C6B34-20A0-AC93-84EC-520C59863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qualify for CC/CHC?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3EAEF-EA40-C120-ACA3-27F8E5CA1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Adult CHC</a:t>
            </a:r>
          </a:p>
          <a:p>
            <a:r>
              <a:rPr lang="en-GB" sz="1800" dirty="0"/>
              <a:t>1 “priority” level need</a:t>
            </a:r>
          </a:p>
          <a:p>
            <a:r>
              <a:rPr lang="en-GB" sz="1800" dirty="0"/>
              <a:t>or</a:t>
            </a:r>
          </a:p>
          <a:p>
            <a:r>
              <a:rPr lang="en-GB" sz="1800" dirty="0"/>
              <a:t>2 “Severe” level needs</a:t>
            </a:r>
          </a:p>
          <a:p>
            <a:r>
              <a:rPr lang="en-GB" sz="1800" dirty="0"/>
              <a:t>Or</a:t>
            </a:r>
          </a:p>
          <a:p>
            <a:r>
              <a:rPr lang="en-GB" sz="1800" dirty="0"/>
              <a:t>1 “severe” with needs in other domains</a:t>
            </a:r>
          </a:p>
          <a:p>
            <a:r>
              <a:rPr lang="en-GB" sz="1800" dirty="0"/>
              <a:t>or</a:t>
            </a:r>
          </a:p>
          <a:p>
            <a:r>
              <a:rPr lang="en-GB" sz="1800" dirty="0"/>
              <a:t>A number of domains with “high” and or “moderate” needs</a:t>
            </a:r>
          </a:p>
          <a:p>
            <a:pPr marL="0" indent="0">
              <a:buNone/>
            </a:pPr>
            <a:r>
              <a:rPr lang="en-GB" sz="1800" b="1" dirty="0"/>
              <a:t>Plus</a:t>
            </a:r>
          </a:p>
          <a:p>
            <a:pPr marL="0" indent="0">
              <a:buNone/>
            </a:pPr>
            <a:r>
              <a:rPr lang="en-GB" sz="1800" b="1" dirty="0"/>
              <a:t>Evidence about the Nature, Complexity, Intensity or Unpredictability of needs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67D7CC-C614-69B2-D2F9-CE5CFEFCE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93" y="5461145"/>
            <a:ext cx="2293916" cy="1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241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A4730-20BD-DD71-ED7B-9D770B65D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I find out more?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3F57B-648E-9D48-6D59-9A6237B95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525963"/>
          </a:xfrm>
        </p:spPr>
        <p:txBody>
          <a:bodyPr>
            <a:normAutofit fontScale="85000" lnSpcReduction="10000"/>
          </a:bodyPr>
          <a:lstStyle/>
          <a:p>
            <a:endParaRPr lang="en-GB" dirty="0"/>
          </a:p>
          <a:p>
            <a:r>
              <a:rPr lang="en-GB" dirty="0"/>
              <a:t>Search “Children’s continuing care gov.uk”</a:t>
            </a:r>
          </a:p>
          <a:p>
            <a:endParaRPr lang="en-GB" dirty="0"/>
          </a:p>
          <a:p>
            <a:r>
              <a:rPr lang="en-GB" dirty="0">
                <a:hlinkClick r:id="rId2"/>
              </a:rPr>
              <a:t>https://www.gov.uk/government/publications/children-and-young-peoples-continuing-care-national-framework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Search “continuing Healthcare gov.uk” </a:t>
            </a:r>
          </a:p>
          <a:p>
            <a:r>
              <a:rPr lang="en-GB" dirty="0">
                <a:hlinkClick r:id="rId3"/>
              </a:rPr>
              <a:t>https://www.gov.uk/government/publications/national-framework-for-nhs-continuing-healthcare-and-nhs-funded-nursing-care</a:t>
            </a:r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2E7A75-05BD-3A6A-4F17-AF8B75D6B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70" y="5681860"/>
            <a:ext cx="2293916" cy="1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22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B4547240-68A9-4683-9F9E-93ADC891DBB3}" vid="{71F9E981-DAFA-4AD7-B0CA-42187C57615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36F80DD7677345B920D2601C293939" ma:contentTypeVersion="6" ma:contentTypeDescription="Create a new document." ma:contentTypeScope="" ma:versionID="32e2a8ab152616e541d29b4455ddada4">
  <xsd:schema xmlns:xsd="http://www.w3.org/2001/XMLSchema" xmlns:xs="http://www.w3.org/2001/XMLSchema" xmlns:p="http://schemas.microsoft.com/office/2006/metadata/properties" xmlns:ns2="ff9dd0f2-c141-43a6-9005-f3fe1d940e7f" xmlns:ns3="65cf7dac-3bc9-4264-a761-c73ed02a4e64" targetNamespace="http://schemas.microsoft.com/office/2006/metadata/properties" ma:root="true" ma:fieldsID="fefbe8536308a702678dd8328aa23df9" ns2:_="" ns3:_="">
    <xsd:import namespace="ff9dd0f2-c141-43a6-9005-f3fe1d940e7f"/>
    <xsd:import namespace="65cf7dac-3bc9-4264-a761-c73ed02a4e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9dd0f2-c141-43a6-9005-f3fe1d940e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cf7dac-3bc9-4264-a761-c73ed02a4e6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CC075F-4790-44D7-A711-8988120B4F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9dd0f2-c141-43a6-9005-f3fe1d940e7f"/>
    <ds:schemaRef ds:uri="65cf7dac-3bc9-4264-a761-c73ed02a4e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21F6C60-F64F-4203-8455-A9A3B33127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BBD9F9-9B5C-43B2-A446-40E6B287A61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CHF Template</Template>
  <TotalTime>42</TotalTime>
  <Words>936</Words>
  <Application>Microsoft Office PowerPoint</Application>
  <PresentationFormat>Widescreen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Barmeno</vt:lpstr>
      <vt:lpstr>Calibri</vt:lpstr>
      <vt:lpstr>Verdana</vt:lpstr>
      <vt:lpstr>Office Theme</vt:lpstr>
      <vt:lpstr>What is NHS Continuing Care and Continuing Healthcare?</vt:lpstr>
      <vt:lpstr>PowerPoint Presentation</vt:lpstr>
      <vt:lpstr>What is it used for?</vt:lpstr>
      <vt:lpstr>How is it assessed?</vt:lpstr>
      <vt:lpstr>How is it assessed?</vt:lpstr>
      <vt:lpstr>Who makes the referral to CC/CHC and when? </vt:lpstr>
      <vt:lpstr>What does the assessment involve?</vt:lpstr>
      <vt:lpstr>What does the assessment involve?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 you qualify for CC/CHC?</vt:lpstr>
      <vt:lpstr>How do I find out more?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NHS Continuing Care and Continuing Healthcare?</dc:title>
  <dc:creator>Kerrie Carter</dc:creator>
  <cp:lastModifiedBy>Kerrie Carter</cp:lastModifiedBy>
  <cp:revision>2</cp:revision>
  <dcterms:created xsi:type="dcterms:W3CDTF">2022-12-05T14:44:45Z</dcterms:created>
  <dcterms:modified xsi:type="dcterms:W3CDTF">2022-12-05T16:08:26Z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0x010100B536F80DD7677345B920D2601C293939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_ExtendedDescription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  <property fmtid="{D5CDD505-2E9C-101B-9397-08002B2CF9AE}" pid="9" name="ComplianceAssetId">
    <vt:lpwstr/>
  </property>
</Properties>
</file>